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8"/>
    <p:sldId id="258" r:id="rId9"/>
    <p:sldId id="259" r:id="rId10"/>
    <p:sldId id="260" r:id="rId11"/>
    <p:sldId id="261" r:id="rId12"/>
    <p:sldId id="262" r:id="rId13"/>
    <p:sldId id="263" r:id="rId14"/>
    <p:sldId id="264" r:id="rId15"/>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slide" Target="slides/slide2.xml"/><Relationship Id="rId9" Type="http://schemas.openxmlformats.org/officeDocument/2006/relationships/slide" Target="slides/slide3.xml"/><Relationship Id="rId10" Type="http://schemas.openxmlformats.org/officeDocument/2006/relationships/slide" Target="slides/slide4.xml"/><Relationship Id="rId11" Type="http://schemas.openxmlformats.org/officeDocument/2006/relationships/slide" Target="slides/slide5.xml"/><Relationship Id="rId12" Type="http://schemas.openxmlformats.org/officeDocument/2006/relationships/slide" Target="slides/slide6.xml"/><Relationship Id="rId13" Type="http://schemas.openxmlformats.org/officeDocument/2006/relationships/slide" Target="slides/slide7.xml"/><Relationship Id="rId14" Type="http://schemas.openxmlformats.org/officeDocument/2006/relationships/slide" Target="slides/slide8.xml"/><Relationship Id="rId15" Type="http://schemas.openxmlformats.org/officeDocument/2006/relationships/slide" Target="slides/slide9.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hyperlink" Target="https://bulkseedsinternational-it-4535b3.gitlab.io/amaranto-ornamentale-le-infiorescenze-ricadenti-richiedono-una-posizione-pensata/" TargetMode="External"/><Relationship Id="rId3" Type="http://schemas.openxmlformats.org/officeDocument/2006/relationships/hyperlink" Target="https://bulkseedsinternational-it-4535b3.gitlab.io/statice-da-seme-distinguere-il-progetto-in-giardino-dal-materiale-per-composizioni/" TargetMode="External"/></Relationships>
</file>

<file path=ppt/slides/slide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Amaranto ornamentale: le infiorescenze ricadenti richiedono una posizione pensata</a:t>
            </a:r>
          </a:p>
        </p:txBody>
      </p:sp>
      <p:sp>
        <p:nvSpPr>
          <p:cNvPr id="3" name="Content Placeholder 2"/>
          <p:cNvSpPr>
            <a:spLocks noGrp="1"/>
          </p:cNvSpPr>
          <p:nvPr>
            <p:ph idx="1"/>
          </p:nvPr>
        </p:nvSpPr>
        <p:spPr/>
        <p:txBody>
          <a:bodyPr/>
          <a:lstStyle/>
          <a:p>
            <a:r>
              <a:t>Le infiorescenze ricadenti di Amaranthus caudatus possono essere il tratto ornamentale che guida la scelta, ma la fotografia ravvicinata non basta da sola a definire la pianta. Per valutare una confezione di sementi in modo utile, il cliente deve prima immaginare dove sarà osservata, quale spazio avrà a disposizione e quale portamento complessivo desidera. Questo percorso di selezione aiuta a collegare forma, colore e posizione al prodotto effettivamente presentato, senza confondere un esempio fotografico con una promessa di risultato identico in ogni ambiente.</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Partire dal punto di osservazione</a:t>
            </a:r>
          </a:p>
        </p:txBody>
      </p:sp>
      <p:sp>
        <p:nvSpPr>
          <p:cNvPr id="3" name="Content Placeholder 2"/>
          <p:cNvSpPr>
            <a:spLocks noGrp="1"/>
          </p:cNvSpPr>
          <p:nvPr>
            <p:ph idx="1"/>
          </p:nvPr>
        </p:nvSpPr>
        <p:spPr/>
        <p:txBody>
          <a:bodyPr/>
          <a:lstStyle/>
          <a:p>
            <a:pPr>
              <a:defRPr sz="1800"/>
            </a:pPr>
            <a:r>
              <a:t>La domanda iniziale è semplice: la pianta sarà vista frontalmente, da un passaggio oppure all’interno di una composizione più ampia? Da questa risposta dipende l’effetto ricercato. Se l’infiorescenza ricadente deve essere protagonista, è importante considerare lo spazio necessario per contenerne lo sviluppo visivo. Se invece la pianta accompagna altre specie, contano soprattutto le relazioni con i contenitori, il bordo dell’area disponibile e gli accessi che devono restare praticabili. Uno schizzo dell’ambiente può rendere il progetto più concreto di una successione di fotografie ravvicinate e aiutare a individuare una selezione adatta al pro</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Partire dal punto di osservazione</a:t>
            </a:r>
          </a:p>
        </p:txBody>
      </p:sp>
      <p:sp>
        <p:nvSpPr>
          <p:cNvPr id="3" name="Content Placeholder 2"/>
          <p:cNvSpPr>
            <a:spLocks noGrp="1"/>
          </p:cNvSpPr>
          <p:nvPr>
            <p:ph idx="1"/>
          </p:nvPr>
        </p:nvSpPr>
        <p:spPr/>
        <p:txBody>
          <a:bodyPr/>
          <a:lstStyle/>
          <a:p>
            <a:pPr>
              <a:defRPr sz="1800"/>
            </a:pPr>
            <a:r>
              <a:t>prio contesto.</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Collegare la richiesta al prodotto preciso</a:t>
            </a:r>
          </a:p>
        </p:txBody>
      </p:sp>
      <p:sp>
        <p:nvSpPr>
          <p:cNvPr id="3" name="Content Placeholder 2"/>
          <p:cNvSpPr>
            <a:spLocks noGrp="1"/>
          </p:cNvSpPr>
          <p:nvPr>
            <p:ph idx="1"/>
          </p:nvPr>
        </p:nvSpPr>
        <p:spPr/>
        <p:txBody>
          <a:bodyPr/>
          <a:lstStyle/>
          <a:p>
            <a:pPr>
              <a:defRPr sz="1800"/>
            </a:pPr>
            <a:r>
              <a:t>La guida ornamentale della RHS distingue nel genere Amaranthus aspetti differenti, fra cui fogliame e forme delle infiorescenze. Queste informazioni possono orientare la ricerca, ma non consentono di attribuire automaticamente a ogni confezione la caratteristica illustrata per un’altra specie o selezione. Chi desidera una forma ricadente deve quindi cercare un riferimento specifico e conservare il nome completo della scelta. L’etichetta generica «amaranto» non è sufficiente: una consulenza corretta mette in relazione il nome del prodotto, la forma richiesta e le immagini che lo rappresentano.</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Interpretare fotografie e differenze cromatiche</a:t>
            </a:r>
          </a:p>
        </p:txBody>
      </p:sp>
      <p:sp>
        <p:nvSpPr>
          <p:cNvPr id="3" name="Content Placeholder 2"/>
          <p:cNvSpPr>
            <a:spLocks noGrp="1"/>
          </p:cNvSpPr>
          <p:nvPr>
            <p:ph idx="1"/>
          </p:nvPr>
        </p:nvSpPr>
        <p:spPr/>
        <p:txBody>
          <a:bodyPr/>
          <a:lstStyle/>
          <a:p>
            <a:pPr>
              <a:defRPr sz="1800"/>
            </a:pPr>
            <a:r>
              <a:t>Le immagini pertinenti dovrebbero mostrare sia il dettaglio delle infiorescenze sia il portamento complessivo della pianta. Un primo piano spettacolare, infatti, può far perdere il senso della scala. Se la gamma comprende più colori, è inoltre necessario chiarire se si tratta di una selezione nominata, di una miscela o di un insieme di confezioni, prima di presentare l’offerta. Le fotografie possono documentare un esempio, ma non stabilire proporzioni cromatiche precise o garantire un risultato identico in ogni situazione. La distinzione tra confezione di sementi e pianta fotografata durante la coltivazione deve rimanere chiara anche nelle an</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Interpretare fotografie e differenze cromatiche</a:t>
            </a:r>
          </a:p>
        </p:txBody>
      </p:sp>
      <p:sp>
        <p:nvSpPr>
          <p:cNvPr id="3" name="Content Placeholder 2"/>
          <p:cNvSpPr>
            <a:spLocks noGrp="1"/>
          </p:cNvSpPr>
          <p:nvPr>
            <p:ph idx="1"/>
          </p:nvPr>
        </p:nvSpPr>
        <p:spPr/>
        <p:txBody>
          <a:bodyPr/>
          <a:lstStyle/>
          <a:p>
            <a:pPr>
              <a:defRPr sz="1800"/>
            </a:pPr>
            <a:r>
              <a:t>teprime e nei riepiloghi del carrello.</a:t>
            </a:r>
          </a:p>
        </p:txBody>
      </p:sp>
    </p:spTree>
  </p:cSld>
  <p:clrMapOvr>
    <a:masterClrMapping/>
  </p:clrMapOvr>
</p:sld>
</file>

<file path=ppt/slides/slide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Verificare contesto e destinazione d’uso</a:t>
            </a:r>
          </a:p>
        </p:txBody>
      </p:sp>
      <p:sp>
        <p:nvSpPr>
          <p:cNvPr id="3" name="Content Placeholder 2"/>
          <p:cNvSpPr>
            <a:spLocks noGrp="1"/>
          </p:cNvSpPr>
          <p:nvPr>
            <p:ph idx="1"/>
          </p:nvPr>
        </p:nvSpPr>
        <p:spPr/>
        <p:txBody>
          <a:bodyPr/>
          <a:lstStyle/>
          <a:p>
            <a:pPr>
              <a:defRPr sz="1800"/>
            </a:pPr>
            <a:r>
              <a:t>L’effetto ornamentale osservato in una foto non conferma automaticamente altre destinazioni d’uso. La conoscenza generale delle specie del genere non sostituisce un’informazione specifica sul prodotto venduto. Se il cliente chiede un impiego diverso da quello decorativo, conviene registrare la richiesta e verificare il riferimento e le informazioni pertinenti alla fornitura. Anche le indicazioni colturali vanno lette per la selezione effettiva e per il contesto previsto: un richiamo all’effetto tropicale non dimostra che la pianta sia adatta a qualunque ambiente. Informazioni su luce, acqua, temperatura o follow-up della coltivazione non vann</a:t>
            </a:r>
          </a:p>
        </p:txBody>
      </p:sp>
    </p:spTree>
  </p:cSld>
  <p:clrMapOvr>
    <a:masterClrMapping/>
  </p:clrMapOvr>
</p:sld>
</file>

<file path=ppt/slides/slide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Verificare contesto e destinazione d’uso</a:t>
            </a:r>
          </a:p>
        </p:txBody>
      </p:sp>
      <p:sp>
        <p:nvSpPr>
          <p:cNvPr id="3" name="Content Placeholder 2"/>
          <p:cNvSpPr>
            <a:spLocks noGrp="1"/>
          </p:cNvSpPr>
          <p:nvPr>
            <p:ph idx="1"/>
          </p:nvPr>
        </p:nvSpPr>
        <p:spPr/>
        <p:txBody>
          <a:bodyPr/>
          <a:lstStyle/>
          <a:p>
            <a:pPr>
              <a:defRPr sz="1800"/>
            </a:pPr>
            <a:r>
              <a:t>o dedotte dalle sole immagini.</a:t>
            </a:r>
          </a:p>
        </p:txBody>
      </p:sp>
    </p:spTree>
  </p:cSld>
  <p:clrMapOvr>
    <a:masterClrMapping/>
  </p:clrMapOvr>
</p:sld>
</file>

<file path=ppt/slides/slide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Articoli correlati</a:t>
            </a:r>
          </a:p>
        </p:txBody>
      </p:sp>
      <p:sp>
        <p:nvSpPr>
          <p:cNvPr id="3" name="Content Placeholder 2"/>
          <p:cNvSpPr>
            <a:spLocks noGrp="1"/>
          </p:cNvSpPr>
          <p:nvPr>
            <p:ph idx="1"/>
          </p:nvPr>
        </p:nvSpPr>
        <p:spPr/>
        <p:txBody>
          <a:bodyPr/>
          <a:lstStyle/>
          <a:p>
            <a:r>
              <a:rPr sz="1800">
                <a:hlinkClick r:id="rId2"/>
              </a:rPr>
              <a:t>Amaranto ornamentale: le infiorescenze ricadenti richiedono una posizione pensata</a:t>
            </a:r>
          </a:p>
          <a:p>
            <a:r>
              <a:rPr sz="1800">
                <a:hlinkClick r:id="rId3"/>
              </a:rPr>
              <a:t>Statice da seme: distinguere il progetto in giardino dal materiale per composizioni</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